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  <p:sldId id="257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61" r:id="rId12"/>
    <p:sldId id="262" r:id="rId13"/>
    <p:sldId id="271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F27FEC-DA6D-4FCE-AC5E-3EAA235BB1E3}" type="datetimeFigureOut">
              <a:rPr lang="ar-IQ" smtClean="0"/>
              <a:t>03/07/1437</a:t>
            </a:fld>
            <a:endParaRPr lang="ar-IQ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F4D07F-CDA6-4997-8330-8793F669EC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27FEC-DA6D-4FCE-AC5E-3EAA235BB1E3}" type="datetimeFigureOut">
              <a:rPr lang="ar-IQ" smtClean="0"/>
              <a:t>03/07/1437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D07F-CDA6-4997-8330-8793F669EC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AF27FEC-DA6D-4FCE-AC5E-3EAA235BB1E3}" type="datetimeFigureOut">
              <a:rPr lang="ar-IQ" smtClean="0"/>
              <a:t>03/07/1437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F4D07F-CDA6-4997-8330-8793F669EC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27FEC-DA6D-4FCE-AC5E-3EAA235BB1E3}" type="datetimeFigureOut">
              <a:rPr lang="ar-IQ" smtClean="0"/>
              <a:t>03/07/1437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D07F-CDA6-4997-8330-8793F669EC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F27FEC-DA6D-4FCE-AC5E-3EAA235BB1E3}" type="datetimeFigureOut">
              <a:rPr lang="ar-IQ" smtClean="0"/>
              <a:t>03/07/1437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2F4D07F-CDA6-4997-8330-8793F669EC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27FEC-DA6D-4FCE-AC5E-3EAA235BB1E3}" type="datetimeFigureOut">
              <a:rPr lang="ar-IQ" smtClean="0"/>
              <a:t>03/07/1437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D07F-CDA6-4997-8330-8793F669EC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27FEC-DA6D-4FCE-AC5E-3EAA235BB1E3}" type="datetimeFigureOut">
              <a:rPr lang="ar-IQ" smtClean="0"/>
              <a:t>03/07/1437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D07F-CDA6-4997-8330-8793F669EC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27FEC-DA6D-4FCE-AC5E-3EAA235BB1E3}" type="datetimeFigureOut">
              <a:rPr lang="ar-IQ" smtClean="0"/>
              <a:t>03/07/1437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D07F-CDA6-4997-8330-8793F669EC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F27FEC-DA6D-4FCE-AC5E-3EAA235BB1E3}" type="datetimeFigureOut">
              <a:rPr lang="ar-IQ" smtClean="0"/>
              <a:t>03/07/1437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D07F-CDA6-4997-8330-8793F669EC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27FEC-DA6D-4FCE-AC5E-3EAA235BB1E3}" type="datetimeFigureOut">
              <a:rPr lang="ar-IQ" smtClean="0"/>
              <a:t>03/07/1437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D07F-CDA6-4997-8330-8793F669EC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27FEC-DA6D-4FCE-AC5E-3EAA235BB1E3}" type="datetimeFigureOut">
              <a:rPr lang="ar-IQ" smtClean="0"/>
              <a:t>03/07/1437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D07F-CDA6-4997-8330-8793F669EC98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AF27FEC-DA6D-4FCE-AC5E-3EAA235BB1E3}" type="datetimeFigureOut">
              <a:rPr lang="ar-IQ" smtClean="0"/>
              <a:t>03/07/1437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2F4D07F-CDA6-4997-8330-8793F669EC98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ar-IQ" dirty="0" smtClean="0">
                <a:cs typeface="PT Bold Heading" pitchFamily="2" charset="-78"/>
              </a:rPr>
              <a:t>المنشطات </a:t>
            </a:r>
            <a:r>
              <a:rPr lang="en-US" dirty="0" smtClean="0">
                <a:cs typeface="PT Bold Heading" pitchFamily="2" charset="-78"/>
              </a:rPr>
              <a:t>Doping</a:t>
            </a:r>
            <a:endParaRPr lang="ar-IQ" dirty="0"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3096344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ar-IQ" sz="4400" dirty="0">
                <a:solidFill>
                  <a:schemeClr val="tx1"/>
                </a:solidFill>
                <a:latin typeface="+mj-lt"/>
                <a:ea typeface="+mj-ea"/>
                <a:cs typeface="PT Bold Heading" pitchFamily="2" charset="-78"/>
              </a:rPr>
              <a:t>تعريف المنشطات</a:t>
            </a:r>
          </a:p>
          <a:p>
            <a:pPr>
              <a:spcBef>
                <a:spcPct val="0"/>
              </a:spcBef>
            </a:pPr>
            <a:r>
              <a:rPr lang="ar-IQ" sz="4400" dirty="0">
                <a:solidFill>
                  <a:schemeClr val="tx1"/>
                </a:solidFill>
                <a:latin typeface="+mj-lt"/>
                <a:ea typeface="+mj-ea"/>
                <a:cs typeface="PT Bold Heading" pitchFamily="2" charset="-78"/>
              </a:rPr>
              <a:t>انواعها</a:t>
            </a:r>
          </a:p>
          <a:p>
            <a:pPr>
              <a:spcBef>
                <a:spcPct val="0"/>
              </a:spcBef>
            </a:pPr>
            <a:r>
              <a:rPr lang="ar-IQ" sz="4400" dirty="0">
                <a:solidFill>
                  <a:schemeClr val="tx1"/>
                </a:solidFill>
                <a:latin typeface="+mj-lt"/>
                <a:ea typeface="+mj-ea"/>
                <a:cs typeface="PT Bold Heading" pitchFamily="2" charset="-78"/>
              </a:rPr>
              <a:t>1- العقاقير الطبية</a:t>
            </a:r>
          </a:p>
          <a:p>
            <a:pPr>
              <a:spcBef>
                <a:spcPct val="0"/>
              </a:spcBef>
            </a:pPr>
            <a:r>
              <a:rPr lang="ar-IQ" sz="4400" dirty="0">
                <a:solidFill>
                  <a:schemeClr val="tx1"/>
                </a:solidFill>
                <a:latin typeface="+mj-lt"/>
                <a:ea typeface="+mj-ea"/>
                <a:cs typeface="PT Bold Heading" pitchFamily="2" charset="-78"/>
              </a:rPr>
              <a:t>2-الوسائل الصناعية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24744"/>
            <a:ext cx="3456384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07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الوسائل الصناعية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نقل الدم :تعمل على زيادة الدم المؤكسد الواصل الى العضلات عن طريق زيادة عدد كريات الدم الحمراء عن طريق هذه الطريقة وزيادة احتراق المواد الغذائية وبالتالي وزيادة الكفاءة البدنية</a:t>
            </a:r>
          </a:p>
          <a:p>
            <a:r>
              <a:rPr lang="ar-IQ" dirty="0" smtClean="0"/>
              <a:t>عن طريق سحب نصف لتر من الدم قبل ثلاث أسابيع من السباق ومن ثم اعطاءه اليه قبل السباق بيوم او يومين</a:t>
            </a:r>
          </a:p>
          <a:p>
            <a:r>
              <a:rPr lang="ar-IQ" dirty="0" smtClean="0"/>
              <a:t>يؤدي الى تحفيز نخاع العظم على تعويض هذا الدم</a:t>
            </a:r>
          </a:p>
          <a:p>
            <a:r>
              <a:rPr lang="ar-IQ" dirty="0" smtClean="0"/>
              <a:t>التنبيه الكهربائي: تحفيز الاعصاب المغذية للعضلات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0998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32848" cy="6250706"/>
          </a:xfrm>
        </p:spPr>
        <p:txBody>
          <a:bodyPr>
            <a:normAutofit fontScale="90000"/>
          </a:bodyPr>
          <a:lstStyle/>
          <a:p>
            <a:pPr algn="r"/>
            <a:r>
              <a:rPr lang="ar-IQ" sz="4000" dirty="0" smtClean="0">
                <a:cs typeface="PT Bold Heading" pitchFamily="2" charset="-78"/>
              </a:rPr>
              <a:t>مساوئ استخدام المنشطات</a:t>
            </a:r>
            <a:br>
              <a:rPr lang="ar-IQ" sz="4000" dirty="0" smtClean="0">
                <a:cs typeface="PT Bold Heading" pitchFamily="2" charset="-78"/>
              </a:rPr>
            </a:br>
            <a:r>
              <a:rPr lang="ar-IQ" sz="4000" dirty="0" smtClean="0">
                <a:cs typeface="PT Bold Heading" pitchFamily="2" charset="-78"/>
              </a:rPr>
              <a:t/>
            </a:r>
            <a:br>
              <a:rPr lang="ar-IQ" sz="4000" dirty="0" smtClean="0">
                <a:cs typeface="PT Bold Heading" pitchFamily="2" charset="-78"/>
              </a:rPr>
            </a:br>
            <a:r>
              <a:rPr lang="ar-IQ" sz="4000" dirty="0" smtClean="0">
                <a:solidFill>
                  <a:schemeClr val="tx1"/>
                </a:solidFill>
                <a:cs typeface="PT Bold Heading" pitchFamily="2" charset="-78"/>
              </a:rPr>
              <a:t>1- رفع اللياقة البدنية المؤقت</a:t>
            </a:r>
            <a:br>
              <a:rPr lang="ar-IQ" sz="4000" dirty="0" smtClean="0">
                <a:solidFill>
                  <a:schemeClr val="tx1"/>
                </a:solidFill>
                <a:cs typeface="PT Bold Heading" pitchFamily="2" charset="-78"/>
              </a:rPr>
            </a:br>
            <a:r>
              <a:rPr lang="ar-IQ" sz="4000" dirty="0" smtClean="0">
                <a:solidFill>
                  <a:schemeClr val="tx1"/>
                </a:solidFill>
                <a:cs typeface="PT Bold Heading" pitchFamily="2" charset="-78"/>
              </a:rPr>
              <a:t>2- الادمان</a:t>
            </a:r>
            <a:br>
              <a:rPr lang="ar-IQ" sz="4000" dirty="0" smtClean="0">
                <a:solidFill>
                  <a:schemeClr val="tx1"/>
                </a:solidFill>
                <a:cs typeface="PT Bold Heading" pitchFamily="2" charset="-78"/>
              </a:rPr>
            </a:br>
            <a:r>
              <a:rPr lang="ar-IQ" sz="4000" dirty="0" smtClean="0">
                <a:solidFill>
                  <a:schemeClr val="tx1"/>
                </a:solidFill>
                <a:cs typeface="PT Bold Heading" pitchFamily="2" charset="-78"/>
              </a:rPr>
              <a:t>3-الاهمال التحضير للسباق</a:t>
            </a:r>
            <a:br>
              <a:rPr lang="ar-IQ" sz="4000" dirty="0" smtClean="0">
                <a:solidFill>
                  <a:schemeClr val="tx1"/>
                </a:solidFill>
                <a:cs typeface="PT Bold Heading" pitchFamily="2" charset="-78"/>
              </a:rPr>
            </a:br>
            <a:r>
              <a:rPr lang="ar-IQ" sz="4000" dirty="0" smtClean="0">
                <a:solidFill>
                  <a:schemeClr val="tx1"/>
                </a:solidFill>
                <a:cs typeface="PT Bold Heading" pitchFamily="2" charset="-78"/>
              </a:rPr>
              <a:t>4- سوء الحالة الخلقية والنفسية والاجتماعية</a:t>
            </a:r>
            <a:br>
              <a:rPr lang="ar-IQ" sz="4000" dirty="0" smtClean="0">
                <a:solidFill>
                  <a:schemeClr val="tx1"/>
                </a:solidFill>
                <a:cs typeface="PT Bold Heading" pitchFamily="2" charset="-78"/>
              </a:rPr>
            </a:br>
            <a:r>
              <a:rPr lang="ar-IQ" sz="4000" dirty="0" smtClean="0">
                <a:solidFill>
                  <a:schemeClr val="tx1"/>
                </a:solidFill>
                <a:cs typeface="PT Bold Heading" pitchFamily="2" charset="-78"/>
              </a:rPr>
              <a:t>5- التأثيرات السلبية على الجسم</a:t>
            </a:r>
            <a:br>
              <a:rPr lang="ar-IQ" sz="4000" dirty="0" smtClean="0">
                <a:solidFill>
                  <a:schemeClr val="tx1"/>
                </a:solidFill>
                <a:cs typeface="PT Bold Heading" pitchFamily="2" charset="-78"/>
              </a:rPr>
            </a:br>
            <a:r>
              <a:rPr lang="ar-IQ" sz="4000" dirty="0" smtClean="0">
                <a:solidFill>
                  <a:schemeClr val="tx1"/>
                </a:solidFill>
                <a:cs typeface="PT Bold Heading" pitchFamily="2" charset="-78"/>
              </a:rPr>
              <a:t>6- الموت المفاجئ</a:t>
            </a:r>
            <a:r>
              <a:rPr lang="ar-IQ" dirty="0" smtClean="0">
                <a:solidFill>
                  <a:schemeClr val="tx1"/>
                </a:solidFill>
                <a:cs typeface="PT Bold Heading" pitchFamily="2" charset="-78"/>
              </a:rPr>
              <a:t/>
            </a:r>
            <a:br>
              <a:rPr lang="ar-IQ" dirty="0" smtClean="0">
                <a:solidFill>
                  <a:schemeClr val="tx1"/>
                </a:solidFill>
                <a:cs typeface="PT Bold Heading" pitchFamily="2" charset="-78"/>
              </a:rPr>
            </a:br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60648"/>
            <a:ext cx="230425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39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/>
          <a:lstStyle/>
          <a:p>
            <a:pPr algn="ctr"/>
            <a:r>
              <a:rPr lang="ar-IQ" dirty="0" smtClean="0">
                <a:cs typeface="PT Bold Heading" pitchFamily="2" charset="-78"/>
              </a:rPr>
              <a:t>طرق الكشف عن المنشطات </a:t>
            </a:r>
            <a:r>
              <a:rPr lang="ar-IQ" dirty="0">
                <a:cs typeface="PT Bold Heading" pitchFamily="2" charset="-78"/>
              </a:rPr>
              <a:t/>
            </a:r>
            <a:br>
              <a:rPr lang="ar-IQ" dirty="0">
                <a:cs typeface="PT Bold Heading" pitchFamily="2" charset="-78"/>
              </a:rPr>
            </a:br>
            <a:r>
              <a:rPr lang="ar-IQ" dirty="0" smtClean="0">
                <a:solidFill>
                  <a:schemeClr val="tx1"/>
                </a:solidFill>
                <a:cs typeface="PT Bold Heading" pitchFamily="2" charset="-78"/>
              </a:rPr>
              <a:t>1- الادرار</a:t>
            </a:r>
            <a:br>
              <a:rPr lang="ar-IQ" dirty="0" smtClean="0">
                <a:solidFill>
                  <a:schemeClr val="tx1"/>
                </a:solidFill>
                <a:cs typeface="PT Bold Heading" pitchFamily="2" charset="-78"/>
              </a:rPr>
            </a:br>
            <a:r>
              <a:rPr lang="ar-IQ" dirty="0" smtClean="0">
                <a:solidFill>
                  <a:schemeClr val="tx1"/>
                </a:solidFill>
                <a:cs typeface="PT Bold Heading" pitchFamily="2" charset="-78"/>
              </a:rPr>
              <a:t>2- الدم</a:t>
            </a:r>
            <a:br>
              <a:rPr lang="ar-IQ" dirty="0" smtClean="0">
                <a:solidFill>
                  <a:schemeClr val="tx1"/>
                </a:solidFill>
                <a:cs typeface="PT Bold Heading" pitchFamily="2" charset="-78"/>
              </a:rPr>
            </a:br>
            <a:r>
              <a:rPr lang="ar-IQ" dirty="0" smtClean="0">
                <a:solidFill>
                  <a:schemeClr val="tx1"/>
                </a:solidFill>
                <a:cs typeface="PT Bold Heading" pitchFamily="2" charset="-78"/>
              </a:rPr>
              <a:t>3- اللعاب</a:t>
            </a:r>
            <a:br>
              <a:rPr lang="ar-IQ" dirty="0" smtClean="0">
                <a:solidFill>
                  <a:schemeClr val="tx1"/>
                </a:solidFill>
                <a:cs typeface="PT Bold Heading" pitchFamily="2" charset="-78"/>
              </a:rPr>
            </a:br>
            <a:r>
              <a:rPr lang="ar-IQ" dirty="0" smtClean="0">
                <a:solidFill>
                  <a:schemeClr val="tx1"/>
                </a:solidFill>
                <a:cs typeface="PT Bold Heading" pitchFamily="2" charset="-78"/>
              </a:rPr>
              <a:t>4- الشعر</a:t>
            </a:r>
          </a:p>
        </p:txBody>
      </p:sp>
    </p:spTree>
    <p:extLst>
      <p:ext uri="{BB962C8B-B14F-4D97-AF65-F5344CB8AC3E}">
        <p14:creationId xmlns:p14="http://schemas.microsoft.com/office/powerpoint/2010/main" val="215581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390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2400" dirty="0"/>
              <a:t>قائمة المنشطات والوسائل المحظورة من اللجنة الأولمبية الدولية.</a:t>
            </a:r>
            <a:br>
              <a:rPr lang="ar-IQ" sz="2400" dirty="0"/>
            </a:br>
            <a:r>
              <a:rPr lang="ar-IQ" sz="2400" dirty="0"/>
              <a:t>المنشطات المحظورة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589240"/>
          </a:xfrm>
        </p:spPr>
        <p:txBody>
          <a:bodyPr>
            <a:normAutofit fontScale="85000" lnSpcReduction="10000"/>
          </a:bodyPr>
          <a:lstStyle/>
          <a:p>
            <a:r>
              <a:rPr lang="ar-IQ" dirty="0" smtClean="0"/>
              <a:t>:</a:t>
            </a:r>
            <a:r>
              <a:rPr lang="ar-IQ" dirty="0"/>
              <a:t/>
            </a:r>
            <a:br>
              <a:rPr lang="ar-IQ" dirty="0"/>
            </a:br>
            <a:r>
              <a:rPr lang="ar-IQ" dirty="0"/>
              <a:t>* مواد الإثارة </a:t>
            </a:r>
            <a:r>
              <a:rPr lang="en-US" dirty="0"/>
              <a:t>Stimulants *</a:t>
            </a:r>
            <a:br>
              <a:rPr lang="en-US" dirty="0"/>
            </a:br>
            <a:r>
              <a:rPr lang="en-US" dirty="0"/>
              <a:t>* </a:t>
            </a:r>
            <a:r>
              <a:rPr lang="ar-IQ" dirty="0"/>
              <a:t>مواد التخدير ومقاومة الألم </a:t>
            </a:r>
            <a:r>
              <a:rPr lang="en-US" dirty="0"/>
              <a:t>Narcotic Analgesics *</a:t>
            </a:r>
            <a:br>
              <a:rPr lang="en-US" dirty="0"/>
            </a:br>
            <a:r>
              <a:rPr lang="en-US" dirty="0"/>
              <a:t>* </a:t>
            </a:r>
            <a:r>
              <a:rPr lang="ar-IQ" dirty="0"/>
              <a:t>مواد البناء الجسماني </a:t>
            </a:r>
            <a:r>
              <a:rPr lang="en-US" dirty="0"/>
              <a:t>Steroids *</a:t>
            </a:r>
            <a:br>
              <a:rPr lang="en-US" dirty="0"/>
            </a:br>
            <a:r>
              <a:rPr lang="en-US" dirty="0"/>
              <a:t>* </a:t>
            </a:r>
            <a:r>
              <a:rPr lang="ar-IQ" dirty="0"/>
              <a:t>المواد المساعدة على التركيز الذهني </a:t>
            </a:r>
            <a:r>
              <a:rPr lang="en-US" dirty="0"/>
              <a:t>Beta - Blockers*</a:t>
            </a:r>
            <a:br>
              <a:rPr lang="en-US" dirty="0"/>
            </a:br>
            <a:r>
              <a:rPr lang="en-US" dirty="0"/>
              <a:t>* </a:t>
            </a:r>
            <a:r>
              <a:rPr lang="ar-IQ" dirty="0"/>
              <a:t>مدرات البول </a:t>
            </a:r>
            <a:r>
              <a:rPr lang="en-US" dirty="0"/>
              <a:t>Diuretics*</a:t>
            </a:r>
            <a:br>
              <a:rPr lang="en-US" dirty="0"/>
            </a:br>
            <a:r>
              <a:rPr lang="en-US" dirty="0"/>
              <a:t>* </a:t>
            </a:r>
            <a:r>
              <a:rPr lang="ar-IQ" dirty="0"/>
              <a:t>هرمونات النمو </a:t>
            </a:r>
            <a:r>
              <a:rPr lang="en-US" dirty="0"/>
              <a:t>Growth Hormone*</a:t>
            </a:r>
            <a:br>
              <a:rPr lang="en-US" dirty="0"/>
            </a:br>
            <a:r>
              <a:rPr lang="ar-IQ" dirty="0"/>
              <a:t>الوسائل الممنوعة لتضليل الكشف الطبي عن المنشطات</a:t>
            </a:r>
            <a:br>
              <a:rPr lang="ar-IQ" dirty="0"/>
            </a:br>
            <a:r>
              <a:rPr lang="ar-IQ" dirty="0"/>
              <a:t>* منشطات الدم </a:t>
            </a:r>
            <a:r>
              <a:rPr lang="en-US" dirty="0"/>
              <a:t>Blood Doping *</a:t>
            </a:r>
            <a:br>
              <a:rPr lang="en-US" dirty="0"/>
            </a:br>
            <a:r>
              <a:rPr lang="en-US" dirty="0"/>
              <a:t>* </a:t>
            </a:r>
            <a:r>
              <a:rPr lang="ar-IQ" dirty="0"/>
              <a:t>عقاقير طبية وأساليب للتضليل</a:t>
            </a:r>
            <a:br>
              <a:rPr lang="ar-IQ" dirty="0"/>
            </a:br>
            <a:r>
              <a:rPr lang="en-US" dirty="0"/>
              <a:t>Pharmacological - chemical and physical manipulation *</a:t>
            </a:r>
            <a:br>
              <a:rPr lang="en-US" dirty="0"/>
            </a:br>
            <a:r>
              <a:rPr lang="ar-IQ" dirty="0"/>
              <a:t>مواد خاضعة لشروط مشددة </a:t>
            </a:r>
            <a:br>
              <a:rPr lang="ar-IQ" dirty="0"/>
            </a:br>
            <a:r>
              <a:rPr lang="ar-IQ" dirty="0"/>
              <a:t>* الكحول.</a:t>
            </a:r>
            <a:br>
              <a:rPr lang="ar-IQ" dirty="0"/>
            </a:br>
            <a:r>
              <a:rPr lang="ar-IQ" dirty="0"/>
              <a:t>* </a:t>
            </a:r>
            <a:r>
              <a:rPr lang="ar-IQ" dirty="0" err="1"/>
              <a:t>ماريجوانا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/>
              <a:t>* أدوية للتخدير الموضعي.</a:t>
            </a:r>
            <a:br>
              <a:rPr lang="ar-IQ" dirty="0"/>
            </a:br>
            <a:r>
              <a:rPr lang="ar-IQ" dirty="0"/>
              <a:t>*كورتيزون.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4853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تعريف : انها إعطاء او استعمال اية مادة صناعية او طبيعية وبكميات غير طبيعية وبواسطة طرق غير معتادة لغرض رفع الكفاءة البدنية بشكل  غير طبيعي</a:t>
            </a:r>
            <a:endParaRPr lang="ar-IQ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3356992"/>
            <a:ext cx="4392488" cy="309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80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5112568"/>
          </a:xfrm>
        </p:spPr>
        <p:txBody>
          <a:bodyPr>
            <a:normAutofit fontScale="90000"/>
          </a:bodyPr>
          <a:lstStyle/>
          <a:p>
            <a:pPr algn="r"/>
            <a:r>
              <a:rPr lang="ar-IQ" sz="3600" dirty="0" smtClean="0">
                <a:cs typeface="PT Bold Heading" pitchFamily="2" charset="-78"/>
              </a:rPr>
              <a:t>العقاقير الطبية</a:t>
            </a:r>
            <a:br>
              <a:rPr lang="ar-IQ" sz="3600" dirty="0" smtClean="0">
                <a:cs typeface="PT Bold Heading" pitchFamily="2" charset="-78"/>
              </a:rPr>
            </a:br>
            <a:r>
              <a:rPr lang="ar-IQ" sz="3600" dirty="0" smtClean="0">
                <a:cs typeface="PT Bold Heading" pitchFamily="2" charset="-78"/>
              </a:rPr>
              <a:t/>
            </a:r>
            <a:br>
              <a:rPr lang="ar-IQ" sz="3600" dirty="0" smtClean="0">
                <a:cs typeface="PT Bold Heading" pitchFamily="2" charset="-78"/>
              </a:rPr>
            </a:br>
            <a:r>
              <a:rPr lang="ar-IQ" sz="2700" dirty="0" smtClean="0">
                <a:solidFill>
                  <a:schemeClr val="tx1"/>
                </a:solidFill>
                <a:cs typeface="PT Bold Heading" pitchFamily="2" charset="-78"/>
              </a:rPr>
              <a:t>1</a:t>
            </a:r>
            <a:r>
              <a:rPr lang="ar-IQ" sz="3100" dirty="0" smtClean="0">
                <a:solidFill>
                  <a:schemeClr val="tx1"/>
                </a:solidFill>
                <a:cs typeface="PT Bold Heading" pitchFamily="2" charset="-78"/>
              </a:rPr>
              <a:t>- العقاقير المنبهة للجهاز العصبي مثل </a:t>
            </a:r>
            <a:r>
              <a:rPr lang="ar-IQ" sz="3100" dirty="0" err="1" smtClean="0">
                <a:solidFill>
                  <a:schemeClr val="tx1"/>
                </a:solidFill>
                <a:cs typeface="PT Bold Heading" pitchFamily="2" charset="-78"/>
              </a:rPr>
              <a:t>الامفيتامين</a:t>
            </a:r>
            <a:r>
              <a:rPr lang="ar-IQ" sz="3100" dirty="0" smtClean="0">
                <a:solidFill>
                  <a:schemeClr val="tx1"/>
                </a:solidFill>
                <a:cs typeface="PT Bold Heading" pitchFamily="2" charset="-78"/>
              </a:rPr>
              <a:t> ( </a:t>
            </a:r>
            <a:r>
              <a:rPr lang="ar-IQ" sz="3100" dirty="0" err="1" smtClean="0">
                <a:solidFill>
                  <a:schemeClr val="tx1"/>
                </a:solidFill>
                <a:cs typeface="PT Bold Heading" pitchFamily="2" charset="-78"/>
              </a:rPr>
              <a:t>البنزردين</a:t>
            </a:r>
            <a:r>
              <a:rPr lang="ar-IQ" sz="3100" dirty="0" smtClean="0">
                <a:solidFill>
                  <a:schemeClr val="tx1"/>
                </a:solidFill>
                <a:cs typeface="PT Bold Heading" pitchFamily="2" charset="-78"/>
              </a:rPr>
              <a:t> ) </a:t>
            </a:r>
            <a:r>
              <a:rPr lang="ar-IQ" sz="3100" dirty="0" err="1" smtClean="0">
                <a:solidFill>
                  <a:schemeClr val="tx1"/>
                </a:solidFill>
                <a:cs typeface="PT Bold Heading" pitchFamily="2" charset="-78"/>
              </a:rPr>
              <a:t>والكوكائيين</a:t>
            </a:r>
            <a:r>
              <a:rPr lang="ar-IQ" sz="3100" dirty="0" smtClean="0">
                <a:solidFill>
                  <a:schemeClr val="tx1"/>
                </a:solidFill>
                <a:cs typeface="PT Bold Heading" pitchFamily="2" charset="-78"/>
              </a:rPr>
              <a:t> وهي تعمل على تنبيه الجهاز العصبي المركزي والنشاط المتزايد</a:t>
            </a:r>
            <a:br>
              <a:rPr lang="ar-IQ" sz="3100" dirty="0" smtClean="0">
                <a:solidFill>
                  <a:schemeClr val="tx1"/>
                </a:solidFill>
                <a:cs typeface="PT Bold Heading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cs typeface="PT Bold Heading" pitchFamily="2" charset="-78"/>
              </a:rPr>
              <a:t>-الشعور بالفرح والسعادة وقلة النوم وعدم الشعور بالتعب</a:t>
            </a:r>
            <a:br>
              <a:rPr lang="ar-IQ" sz="3100" dirty="0" smtClean="0">
                <a:solidFill>
                  <a:schemeClr val="tx1"/>
                </a:solidFill>
                <a:cs typeface="PT Bold Heading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cs typeface="PT Bold Heading" pitchFamily="2" charset="-78"/>
              </a:rPr>
              <a:t>-يعمل على رفع ضغط الدم والنبض والشهيق والزفير</a:t>
            </a:r>
            <a:br>
              <a:rPr lang="ar-IQ" sz="3100" dirty="0" smtClean="0">
                <a:solidFill>
                  <a:schemeClr val="tx1"/>
                </a:solidFill>
                <a:cs typeface="PT Bold Heading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cs typeface="PT Bold Heading" pitchFamily="2" charset="-78"/>
              </a:rPr>
              <a:t>-يؤدي استعماله على المدى الطويل الى الانهيار العصبي وقلة التركيز ويؤدي الى الإدمان</a:t>
            </a:r>
            <a:br>
              <a:rPr lang="ar-IQ" sz="3100" dirty="0" smtClean="0">
                <a:solidFill>
                  <a:schemeClr val="tx1"/>
                </a:solidFill>
                <a:cs typeface="PT Bold Heading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cs typeface="PT Bold Heading" pitchFamily="2" charset="-78"/>
              </a:rPr>
              <a:t>-تؤخذ على شكل حبوب او </a:t>
            </a:r>
            <a:r>
              <a:rPr lang="ar-IQ" sz="3100" dirty="0" err="1" smtClean="0">
                <a:solidFill>
                  <a:schemeClr val="tx1"/>
                </a:solidFill>
                <a:cs typeface="PT Bold Heading" pitchFamily="2" charset="-78"/>
              </a:rPr>
              <a:t>مستنشقات</a:t>
            </a:r>
            <a:r>
              <a:rPr lang="ar-IQ" sz="3100" dirty="0" smtClean="0">
                <a:solidFill>
                  <a:schemeClr val="tx1"/>
                </a:solidFill>
                <a:cs typeface="PT Bold Heading" pitchFamily="2" charset="-78"/>
              </a:rPr>
              <a:t> ( الطلبة والسائقين )</a:t>
            </a:r>
            <a:br>
              <a:rPr lang="ar-IQ" sz="3100" dirty="0" smtClean="0">
                <a:solidFill>
                  <a:schemeClr val="tx1"/>
                </a:solidFill>
                <a:cs typeface="PT Bold Heading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cs typeface="PT Bold Heading" pitchFamily="2" charset="-78"/>
              </a:rPr>
              <a:t/>
            </a:r>
            <a:br>
              <a:rPr lang="ar-IQ" sz="3100" dirty="0" smtClean="0">
                <a:solidFill>
                  <a:schemeClr val="tx1"/>
                </a:solidFill>
                <a:cs typeface="PT Bold Heading" pitchFamily="2" charset="-78"/>
              </a:rPr>
            </a:br>
            <a:r>
              <a:rPr lang="ar-IQ" sz="3100" dirty="0" smtClean="0">
                <a:cs typeface="PT Bold Heading" pitchFamily="2" charset="-78"/>
              </a:rPr>
              <a:t/>
            </a:r>
            <a:br>
              <a:rPr lang="ar-IQ" sz="3100" dirty="0" smtClean="0">
                <a:cs typeface="PT Bold Heading" pitchFamily="2" charset="-78"/>
              </a:rPr>
            </a:br>
            <a:r>
              <a:rPr lang="ar-IQ" sz="3600" dirty="0" smtClean="0">
                <a:cs typeface="PT Bold Heading" pitchFamily="2" charset="-78"/>
              </a:rPr>
              <a:t/>
            </a:r>
            <a:br>
              <a:rPr lang="ar-IQ" sz="3600" dirty="0" smtClean="0">
                <a:cs typeface="PT Bold Heading" pitchFamily="2" charset="-78"/>
              </a:rPr>
            </a:br>
            <a:endParaRPr lang="ar-IQ" sz="3600" dirty="0"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516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2800" dirty="0">
                <a:cs typeface="PT Bold Heading" pitchFamily="2" charset="-78"/>
              </a:rPr>
              <a:t>2- العقاقير المهدئة للجهاز العصبي مثل الهروين والمورفين </a:t>
            </a:r>
            <a:r>
              <a:rPr lang="ar-IQ" sz="2800" dirty="0" err="1">
                <a:cs typeface="PT Bold Heading" pitchFamily="2" charset="-78"/>
              </a:rPr>
              <a:t>والمثادون</a:t>
            </a:r>
            <a:r>
              <a:rPr lang="ar-IQ" sz="2800" dirty="0">
                <a:cs typeface="PT Bold Heading" pitchFamily="2" charset="-78"/>
              </a:rPr>
              <a:t> والفاليوم </a:t>
            </a:r>
            <a:r>
              <a:rPr lang="ar-IQ" sz="2800" dirty="0" smtClean="0">
                <a:cs typeface="PT Bold Heading" pitchFamily="2" charset="-78"/>
              </a:rPr>
              <a:t>والكحول</a:t>
            </a:r>
          </a:p>
          <a:p>
            <a:r>
              <a:rPr lang="ar-IQ" sz="2800" dirty="0" smtClean="0">
                <a:cs typeface="PT Bold Heading" pitchFamily="2" charset="-78"/>
              </a:rPr>
              <a:t>تستعمل لتقليل الإحساس </a:t>
            </a:r>
            <a:r>
              <a:rPr lang="ar-IQ" sz="2800" dirty="0" err="1" smtClean="0">
                <a:cs typeface="PT Bold Heading" pitchFamily="2" charset="-78"/>
              </a:rPr>
              <a:t>بالالم</a:t>
            </a:r>
            <a:endParaRPr lang="ar-IQ" sz="2800" dirty="0" smtClean="0">
              <a:cs typeface="PT Bold Heading" pitchFamily="2" charset="-78"/>
            </a:endParaRPr>
          </a:p>
          <a:p>
            <a:r>
              <a:rPr lang="ar-IQ" sz="2800" dirty="0" smtClean="0">
                <a:cs typeface="PT Bold Heading" pitchFamily="2" charset="-78"/>
              </a:rPr>
              <a:t>تعمل على إزالة الشد العضلي والتوتر</a:t>
            </a:r>
          </a:p>
          <a:p>
            <a:r>
              <a:rPr lang="ar-IQ" sz="2800" dirty="0" smtClean="0">
                <a:cs typeface="PT Bold Heading" pitchFamily="2" charset="-78"/>
              </a:rPr>
              <a:t>تقلل الانعكاس العضلي العصبي</a:t>
            </a:r>
          </a:p>
          <a:p>
            <a:r>
              <a:rPr lang="ar-IQ" sz="2800" dirty="0" smtClean="0">
                <a:cs typeface="PT Bold Heading" pitchFamily="2" charset="-78"/>
              </a:rPr>
              <a:t>تؤدي الى الإدمان وتؤدي الاغماء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7285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239000" cy="1080120"/>
          </a:xfrm>
        </p:spPr>
        <p:txBody>
          <a:bodyPr>
            <a:noAutofit/>
          </a:bodyPr>
          <a:lstStyle/>
          <a:p>
            <a:pPr algn="ctr"/>
            <a:r>
              <a:rPr lang="ar-IQ" sz="3200" dirty="0" smtClean="0">
                <a:cs typeface="PT Bold Heading" pitchFamily="2" charset="-78"/>
              </a:rPr>
              <a:t>3- </a:t>
            </a:r>
            <a:r>
              <a:rPr lang="ar-IQ" sz="3200" dirty="0">
                <a:cs typeface="PT Bold Heading" pitchFamily="2" charset="-78"/>
              </a:rPr>
              <a:t>العقاقير التي تسبب رفع كفاءة الشرايين والاوعية </a:t>
            </a:r>
            <a:r>
              <a:rPr lang="ar-IQ" sz="3200" dirty="0" smtClean="0">
                <a:cs typeface="PT Bold Heading" pitchFamily="2" charset="-78"/>
              </a:rPr>
              <a:t>الدموية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132856"/>
            <a:ext cx="7239000" cy="3530792"/>
          </a:xfrm>
        </p:spPr>
        <p:txBody>
          <a:bodyPr/>
          <a:lstStyle/>
          <a:p>
            <a:r>
              <a:rPr lang="ar-IQ" dirty="0" smtClean="0"/>
              <a:t>تستعمل في علاج القصور في عمل الشرايين وخاصة المغذية للقلب لمعالجة الذبحة الصدرية</a:t>
            </a:r>
          </a:p>
          <a:p>
            <a:r>
              <a:rPr lang="ar-IQ" dirty="0" smtClean="0"/>
              <a:t>توسع الشرايين وتزيد من الدم الواصل للقلب</a:t>
            </a:r>
          </a:p>
          <a:p>
            <a:r>
              <a:rPr lang="ar-IQ" dirty="0" smtClean="0"/>
              <a:t>تزيد من قوة انقباض القلب وبالتالي زيادة الاوكسجين للعضلات </a:t>
            </a:r>
          </a:p>
          <a:p>
            <a:r>
              <a:rPr lang="ar-IQ" dirty="0" smtClean="0"/>
              <a:t>اشهرها </a:t>
            </a:r>
            <a:r>
              <a:rPr lang="ar-IQ" dirty="0" err="1" smtClean="0"/>
              <a:t>الانجسيد</a:t>
            </a:r>
            <a:r>
              <a:rPr lang="ar-IQ" dirty="0" smtClean="0"/>
              <a:t> وكذلك </a:t>
            </a:r>
            <a:r>
              <a:rPr lang="ar-IQ" dirty="0" err="1" smtClean="0"/>
              <a:t>الميلديوم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455" y="5013176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79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4000" dirty="0">
                <a:cs typeface="PT Bold Heading" pitchFamily="2" charset="-78"/>
              </a:rPr>
              <a:t>4- المنشطات الهرمونية :</a:t>
            </a:r>
            <a:br>
              <a:rPr lang="ar-IQ" sz="4000" dirty="0">
                <a:cs typeface="PT Bold Heading" pitchFamily="2" charset="-78"/>
              </a:rPr>
            </a:br>
            <a:endParaRPr lang="ar-IQ" sz="2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الهرمونات هي خلاصة افرازات الغدد الصم</a:t>
            </a:r>
          </a:p>
          <a:p>
            <a:r>
              <a:rPr lang="ar-IQ" dirty="0" smtClean="0"/>
              <a:t>الغدة النخامية الطول والنمو</a:t>
            </a:r>
          </a:p>
          <a:p>
            <a:r>
              <a:rPr lang="ar-IQ" dirty="0" smtClean="0"/>
              <a:t>الغدة الدرقية التمثيل الغذائي</a:t>
            </a:r>
          </a:p>
          <a:p>
            <a:r>
              <a:rPr lang="ar-IQ" dirty="0" smtClean="0"/>
              <a:t>خلف الدرقية التحكم في نسبة ايونات الصوديوم والكالسيوم</a:t>
            </a:r>
          </a:p>
          <a:p>
            <a:r>
              <a:rPr lang="ar-IQ" dirty="0" smtClean="0"/>
              <a:t>الغدة فوق الكلى الكظرية الكورتزون</a:t>
            </a:r>
          </a:p>
          <a:p>
            <a:r>
              <a:rPr lang="ar-IQ" dirty="0" smtClean="0"/>
              <a:t>البنكرياس الانسولين</a:t>
            </a:r>
          </a:p>
          <a:p>
            <a:r>
              <a:rPr lang="ar-IQ" dirty="0" smtClean="0"/>
              <a:t>الخصيتين والمبيضين الهرمونات الجنسية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898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الهرمونات الذكرية التستوستيرون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بناء الانسجة العضلية</a:t>
            </a:r>
          </a:p>
          <a:p>
            <a:r>
              <a:rPr lang="ar-IQ" dirty="0" smtClean="0"/>
              <a:t>إعطاء قوة عضلية</a:t>
            </a:r>
          </a:p>
          <a:p>
            <a:r>
              <a:rPr lang="ar-IQ" dirty="0" smtClean="0"/>
              <a:t>إعطاء صفات ذكرية</a:t>
            </a:r>
          </a:p>
          <a:p>
            <a:r>
              <a:rPr lang="ar-IQ" dirty="0" smtClean="0"/>
              <a:t>ضمور الصدر عند الانثى واضطراب الدورة الشهرية وضهور الشعر وخشونة الصوت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4032576"/>
            <a:ext cx="172402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22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هرمونات الغدة فوق الكلى الكظرية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2060848"/>
            <a:ext cx="7239000" cy="2808312"/>
          </a:xfrm>
        </p:spPr>
        <p:txBody>
          <a:bodyPr>
            <a:normAutofit fontScale="92500" lnSpcReduction="10000"/>
          </a:bodyPr>
          <a:lstStyle/>
          <a:p>
            <a:r>
              <a:rPr lang="ar-IQ" dirty="0" smtClean="0"/>
              <a:t>افراز هرمون </a:t>
            </a:r>
            <a:r>
              <a:rPr lang="ar-IQ" dirty="0" err="1" smtClean="0"/>
              <a:t>الكوتزون</a:t>
            </a:r>
            <a:r>
              <a:rPr lang="ar-IQ" dirty="0" smtClean="0"/>
              <a:t> لزيادة التمثيل الغذائي</a:t>
            </a:r>
          </a:p>
          <a:p>
            <a:r>
              <a:rPr lang="ar-IQ" dirty="0" smtClean="0"/>
              <a:t>زيادة وقتية في الكفاءة</a:t>
            </a:r>
          </a:p>
          <a:p>
            <a:r>
              <a:rPr lang="ar-IQ" dirty="0" smtClean="0"/>
              <a:t>زيادة ضغط الدم وسكر الدم</a:t>
            </a:r>
          </a:p>
          <a:p>
            <a:r>
              <a:rPr lang="ar-IQ" dirty="0" smtClean="0"/>
              <a:t>الادرينالين يعمل على زيادة عدد ضربات القلب وارتفاع ضغط الدم </a:t>
            </a:r>
          </a:p>
          <a:p>
            <a:r>
              <a:rPr lang="ar-IQ" dirty="0" smtClean="0"/>
              <a:t>زيادة التمثيل الغذائي </a:t>
            </a:r>
            <a:r>
              <a:rPr lang="ar-IQ" dirty="0" err="1" smtClean="0"/>
              <a:t>للكاربوهيدرات</a:t>
            </a:r>
            <a:r>
              <a:rPr lang="ar-IQ" dirty="0" smtClean="0"/>
              <a:t> حيث يعمل على تحليل الكلايكوجين الى سكر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8011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الهرمونات الصناعية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الديورابولين</a:t>
            </a:r>
            <a:r>
              <a:rPr lang="ar-IQ" dirty="0" smtClean="0"/>
              <a:t> </a:t>
            </a:r>
            <a:r>
              <a:rPr lang="ar-IQ" dirty="0" err="1" smtClean="0"/>
              <a:t>والديانابول</a:t>
            </a:r>
            <a:r>
              <a:rPr lang="ar-IQ" dirty="0" smtClean="0"/>
              <a:t> </a:t>
            </a:r>
            <a:r>
              <a:rPr lang="ar-IQ" dirty="0" err="1" smtClean="0"/>
              <a:t>ناندرولون</a:t>
            </a:r>
            <a:r>
              <a:rPr lang="ar-IQ" dirty="0" smtClean="0"/>
              <a:t> </a:t>
            </a:r>
            <a:r>
              <a:rPr lang="ar-IQ" dirty="0" err="1" smtClean="0"/>
              <a:t>وديكانويت</a:t>
            </a:r>
            <a:endParaRPr lang="ar-IQ" dirty="0" smtClean="0"/>
          </a:p>
          <a:p>
            <a:r>
              <a:rPr lang="ar-IQ" dirty="0" smtClean="0"/>
              <a:t>تعمل علة تقوية وبناء العضلات</a:t>
            </a:r>
          </a:p>
          <a:p>
            <a:r>
              <a:rPr lang="ar-IQ" dirty="0" smtClean="0"/>
              <a:t>تقلل من افراز الهرمونات الذكرية</a:t>
            </a:r>
          </a:p>
          <a:p>
            <a:r>
              <a:rPr lang="ar-IQ" dirty="0" smtClean="0"/>
              <a:t>حصر السوائل بالجسم</a:t>
            </a:r>
          </a:p>
          <a:p>
            <a:r>
              <a:rPr lang="ar-IQ" dirty="0" smtClean="0"/>
              <a:t>تغيرات نفسية وعقلية</a:t>
            </a:r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284984"/>
            <a:ext cx="3096344" cy="331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9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</TotalTime>
  <Words>318</Words>
  <Application>Microsoft Office PowerPoint</Application>
  <PresentationFormat>عرض على الشاشة (3:4)‏</PresentationFormat>
  <Paragraphs>51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9" baseType="lpstr">
      <vt:lpstr>PT Bold Heading</vt:lpstr>
      <vt:lpstr>Tahoma</vt:lpstr>
      <vt:lpstr>Trebuchet MS</vt:lpstr>
      <vt:lpstr>Wingdings</vt:lpstr>
      <vt:lpstr>Wingdings 2</vt:lpstr>
      <vt:lpstr>وافر</vt:lpstr>
      <vt:lpstr>المنشطات Doping</vt:lpstr>
      <vt:lpstr>عرض تقديمي في PowerPoint</vt:lpstr>
      <vt:lpstr>العقاقير الطبية  1- العقاقير المنبهة للجهاز العصبي مثل الامفيتامين ( البنزردين ) والكوكائيين وهي تعمل على تنبيه الجهاز العصبي المركزي والنشاط المتزايد -الشعور بالفرح والسعادة وقلة النوم وعدم الشعور بالتعب -يعمل على رفع ضغط الدم والنبض والشهيق والزفير -يؤدي استعماله على المدى الطويل الى الانهيار العصبي وقلة التركيز ويؤدي الى الإدمان -تؤخذ على شكل حبوب او مستنشقات ( الطلبة والسائقين )    </vt:lpstr>
      <vt:lpstr>عرض تقديمي في PowerPoint</vt:lpstr>
      <vt:lpstr>3- العقاقير التي تسبب رفع كفاءة الشرايين والاوعية الدموية</vt:lpstr>
      <vt:lpstr>4- المنشطات الهرمونية : </vt:lpstr>
      <vt:lpstr>الهرمونات الذكرية التستوستيرون</vt:lpstr>
      <vt:lpstr>هرمونات الغدة فوق الكلى الكظرية</vt:lpstr>
      <vt:lpstr>الهرمونات الصناعية</vt:lpstr>
      <vt:lpstr>الوسائل الصناعية</vt:lpstr>
      <vt:lpstr>مساوئ استخدام المنشطات  1- رفع اللياقة البدنية المؤقت 2- الادمان 3-الاهمال التحضير للسباق 4- سوء الحالة الخلقية والنفسية والاجتماعية 5- التأثيرات السلبية على الجسم 6- الموت المفاجئ   </vt:lpstr>
      <vt:lpstr>طرق الكشف عن المنشطات  1- الادرار 2- الدم 3- اللعاب 4- الشعر</vt:lpstr>
      <vt:lpstr>قائمة المنشطات والوسائل المحظورة من اللجنة الأولمبية الدولية. المنشطات المحظورة</vt:lpstr>
    </vt:vector>
  </TitlesOfParts>
  <Company>Enjoy My Fine Releases.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المنشطات</dc:title>
  <dc:creator>DR.Ahmed Saker 2o1O</dc:creator>
  <cp:lastModifiedBy>DR.Ahmed Saker 2o1O</cp:lastModifiedBy>
  <cp:revision>16</cp:revision>
  <dcterms:created xsi:type="dcterms:W3CDTF">2013-03-11T21:09:42Z</dcterms:created>
  <dcterms:modified xsi:type="dcterms:W3CDTF">2016-04-09T22:53:33Z</dcterms:modified>
</cp:coreProperties>
</file>